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62" r:id="rId6"/>
    <p:sldId id="259" r:id="rId7"/>
    <p:sldId id="261" r:id="rId8"/>
    <p:sldId id="264" r:id="rId9"/>
    <p:sldId id="263" r:id="rId10"/>
    <p:sldId id="265" r:id="rId11"/>
    <p:sldId id="266" r:id="rId12"/>
    <p:sldId id="268" r:id="rId13"/>
    <p:sldId id="269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81" d="100"/>
          <a:sy n="81" d="100"/>
        </p:scale>
        <p:origin x="-20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4.3173230149690994E-3"/>
                  <c:y val="-4.83271375464684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3099476448096431E-2"/>
                  <c:y val="6.69144981412639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3025722746501862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ТИНЕЈЏЕРИ</c:v>
                </c:pt>
                <c:pt idx="1">
                  <c:v>УЗРАСТ ОД 20 ДО 50 ГОД</c:v>
                </c:pt>
                <c:pt idx="2">
                  <c:v>УЗРАСТ ОД 50 ДО 70 ГОД</c:v>
                </c:pt>
                <c:pt idx="3">
                  <c:v>ДЕЦА 7 ДО 12 ГОД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800" dirty="0" smtClean="0"/>
              <a:t>Коришћење и значај примене друштвених мрежа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r"/>
            <a:r>
              <a:rPr lang="sr-Cyrl-RS" sz="4800" dirty="0" smtClean="0"/>
              <a:t>Радиле:</a:t>
            </a:r>
          </a:p>
          <a:p>
            <a:pPr algn="r"/>
            <a:r>
              <a:rPr lang="sr-Cyrl-RS" sz="4800" dirty="0"/>
              <a:t>-</a:t>
            </a:r>
            <a:r>
              <a:rPr lang="sr-Cyrl-RS" sz="4800" dirty="0" smtClean="0"/>
              <a:t>Марија ђукић</a:t>
            </a:r>
          </a:p>
          <a:p>
            <a:pPr algn="r"/>
            <a:r>
              <a:rPr lang="sr-Cyrl-RS" sz="4800" dirty="0" smtClean="0"/>
              <a:t>-ивана поповић</a:t>
            </a:r>
          </a:p>
          <a:p>
            <a:pPr algn="r"/>
            <a:r>
              <a:rPr lang="sr-Cyrl-RS" sz="4800" dirty="0" smtClean="0"/>
              <a:t>-Тијана симић</a:t>
            </a:r>
          </a:p>
          <a:p>
            <a:pPr algn="r"/>
            <a:r>
              <a:rPr lang="sr-Cyrl-RS" sz="4800" dirty="0" smtClean="0"/>
              <a:t>-милица стевановић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98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ЗАВИСНОСТ ОД ДРУШТВЕНИХ МРЕЖА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Прекомерном  употребом  рачунара може се развити одређена зависност... Слична зависност јавља се приликом прекомерног коришћења друштвених мрежа.</a:t>
            </a:r>
          </a:p>
          <a:p>
            <a:r>
              <a:rPr lang="sr-Cyrl-RS" dirty="0" smtClean="0"/>
              <a:t>Ова зависност због коришћења друштвених мрежа може се јавити из више разлога... Један од њих је то што њихова употреба стимулише центре задовољства у мозгу којих се активирају сваки пут кад вам неко лајкује фотографију или остави позитиван коментар.</a:t>
            </a:r>
          </a:p>
          <a:p>
            <a:r>
              <a:rPr lang="sr-Cyrl-RS" dirty="0" smtClean="0"/>
              <a:t>Већина нас на друштвеним мрежама има стотине, па чак и хиљаде пријатеља који редовно објављују фотографије, пишу статусе па на тај начин констатно комуницирају са нама.</a:t>
            </a:r>
          </a:p>
        </p:txBody>
      </p:sp>
    </p:spTree>
    <p:extLst>
      <p:ext uri="{BB962C8B-B14F-4D97-AF65-F5344CB8AC3E}">
        <p14:creationId xmlns:p14="http://schemas.microsoft.com/office/powerpoint/2010/main" val="96097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ПРЕДНОСТИ                   НЕДОСТАТЦИ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Cyrl-RS" dirty="0" smtClean="0"/>
              <a:t>Друштвене мреже могу помоћи људима са социјалном анксијозношћу да лакше успоставе социјалне контакте </a:t>
            </a:r>
          </a:p>
          <a:p>
            <a:r>
              <a:rPr lang="sr-Cyrl-RS" dirty="0" smtClean="0"/>
              <a:t>Могу да се повежу са другима чак и онда кад не желе да напусте свој дом</a:t>
            </a:r>
          </a:p>
          <a:p>
            <a:r>
              <a:rPr lang="sr-Cyrl-RS" dirty="0" smtClean="0"/>
              <a:t>Дозвољавају им да поделе своја осећања о да на тај наћин пронађу особе слићне себи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Cyrl-RS" dirty="0" smtClean="0"/>
              <a:t>Особе са социјалном анксијозношћу  имају лошу слику о себи па се могу представити на начин који неће бити привлачан другим људима</a:t>
            </a:r>
          </a:p>
          <a:p>
            <a:r>
              <a:rPr lang="sr-Cyrl-RS" dirty="0" smtClean="0"/>
              <a:t>Пријатељства заснована на друштвеним мрежама су слабија од оних из реалног живота</a:t>
            </a:r>
          </a:p>
          <a:p>
            <a:r>
              <a:rPr lang="sr-Cyrl-RS" dirty="0" smtClean="0"/>
              <a:t>Особа може почети да обраћа већу пажњу на друштвене мреже него на реалан живот.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3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ПОВЕЋАН НИВО УМОРА И СТРЕСА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Иако Вам се чини да Вас друштвене мреже одмарају, оне чине управо супротно јер помно праћење свега сто се дешава буквално замарА Ваш мозак.</a:t>
            </a:r>
          </a:p>
          <a:p>
            <a:pPr marL="0" indent="0">
              <a:buNone/>
            </a:pPr>
            <a:r>
              <a:rPr lang="sr-Cyrl-RS" dirty="0" smtClean="0"/>
              <a:t>Умара се од вишка информација посебно оних које примате без неког реда и смисла, брзо и у малим порцијама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7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53" y="534988"/>
            <a:ext cx="10461625" cy="6323012"/>
          </a:xfrm>
        </p:spPr>
      </p:pic>
    </p:spTree>
    <p:extLst>
      <p:ext uri="{BB962C8B-B14F-4D97-AF65-F5344CB8AC3E}">
        <p14:creationId xmlns:p14="http://schemas.microsoft.com/office/powerpoint/2010/main" val="225775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Franklin Gothic Medium" panose="020B0603020102020204" pitchFamily="34" charset="0"/>
              </a:rPr>
              <a:t>ХВАЛА ВАМ НА ПАЖЊИ!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9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ШТА СУ ТО ДРУШТВЕНЕ МРЕЖЕ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ДРУШТВЕНЕ МРЕЖЕ </a:t>
            </a:r>
            <a:r>
              <a:rPr lang="sr-Cyrl-RS" dirty="0" smtClean="0">
                <a:solidFill>
                  <a:schemeClr val="tx1"/>
                </a:solidFill>
              </a:rPr>
              <a:t>су врста интернет услуге,које се најчешће јављају у облику платформи,прозора или </a:t>
            </a:r>
            <a:r>
              <a:rPr lang="en-US" dirty="0" smtClean="0">
                <a:solidFill>
                  <a:schemeClr val="tx1"/>
                </a:solidFill>
              </a:rPr>
              <a:t>we</a:t>
            </a:r>
            <a:r>
              <a:rPr lang="sr-Cyrl-RS" dirty="0" smtClean="0">
                <a:solidFill>
                  <a:schemeClr val="tx1"/>
                </a:solidFill>
              </a:rPr>
              <a:t>б странице.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То је интернетски простор,који служи за међусобно повезивање корисника.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Данас постоје стотине оваквих сервиса...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84426"/>
            <a:ext cx="8761413" cy="706964"/>
          </a:xfrm>
        </p:spPr>
        <p:txBody>
          <a:bodyPr/>
          <a:lstStyle/>
          <a:p>
            <a:pPr algn="ctr"/>
            <a:r>
              <a:rPr lang="sr-Cyrl-RS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Говорићемо о значају друштвених мрежа у савременом друштву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2400" dirty="0" smtClean="0"/>
              <a:t>Савремени видови комуникације су у великој мери засновани на коришћењу интернета,при чему велики допринос даје комуникација путем друштвених мрежа.</a:t>
            </a:r>
          </a:p>
          <a:p>
            <a:pPr algn="ctr"/>
            <a:r>
              <a:rPr lang="sr-Cyrl-RS" sz="2400" dirty="0" smtClean="0"/>
              <a:t>Савремене теорије учења истичу значај интерактивности у учењу и подстичу на друштвену и креативно ангажовање студената.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625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952" y="4596305"/>
            <a:ext cx="8761413" cy="706964"/>
          </a:xfrm>
        </p:spPr>
        <p:txBody>
          <a:bodyPr/>
          <a:lstStyle/>
          <a:p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Такође учење није изолован процес и одвија се паралелно са свакодневним активностима које обављају и наставници и студенти.</a:t>
            </a:r>
            <a:b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Данашње генерације веома су активни корисници различитих интернет севиса</a:t>
            </a:r>
            <a:b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r-Latn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sr-Latn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r-Cyrl-R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sr-Latn-RS" sz="1800" dirty="0" smtClean="0">
                <a:solidFill>
                  <a:srgbClr val="0070C0"/>
                </a:solidFill>
              </a:rPr>
              <a:t>FACEBOOK</a:t>
            </a:r>
            <a:br>
              <a:rPr lang="sr-Latn-RS" sz="1800" dirty="0" smtClean="0">
                <a:solidFill>
                  <a:srgbClr val="0070C0"/>
                </a:solidFill>
              </a:rPr>
            </a:br>
            <a:r>
              <a:rPr lang="sr-Latn-RS" sz="1800" dirty="0" smtClean="0">
                <a:solidFill>
                  <a:schemeClr val="tx1"/>
                </a:solidFill>
              </a:rPr>
              <a:t>-</a:t>
            </a:r>
            <a:r>
              <a:rPr lang="sr-Latn-RS" sz="1800" dirty="0" smtClean="0">
                <a:solidFill>
                  <a:srgbClr val="0070C0"/>
                </a:solidFill>
              </a:rPr>
              <a:t>TWITTER</a:t>
            </a:r>
            <a:br>
              <a:rPr lang="sr-Latn-RS" sz="1800" dirty="0" smtClean="0">
                <a:solidFill>
                  <a:srgbClr val="0070C0"/>
                </a:solidFill>
              </a:rPr>
            </a:br>
            <a:r>
              <a:rPr lang="sr-Latn-RS" sz="1800" dirty="0" smtClean="0">
                <a:solidFill>
                  <a:schemeClr val="tx1"/>
                </a:solidFill>
              </a:rPr>
              <a:t>-</a:t>
            </a:r>
            <a:r>
              <a:rPr lang="sr-Latn-RS" sz="1800" dirty="0" smtClean="0">
                <a:solidFill>
                  <a:srgbClr val="0070C0"/>
                </a:solidFill>
              </a:rPr>
              <a:t>SKYPE</a:t>
            </a:r>
            <a:br>
              <a:rPr lang="sr-Latn-RS" sz="1800" dirty="0" smtClean="0">
                <a:solidFill>
                  <a:srgbClr val="0070C0"/>
                </a:solidFill>
              </a:rPr>
            </a:br>
            <a:r>
              <a:rPr lang="sr-Latn-RS" sz="1800" dirty="0" smtClean="0">
                <a:solidFill>
                  <a:schemeClr val="tx1"/>
                </a:solidFill>
              </a:rPr>
              <a:t>-</a:t>
            </a:r>
            <a:r>
              <a:rPr lang="sr-Latn-RS" sz="1800" dirty="0" smtClean="0">
                <a:solidFill>
                  <a:srgbClr val="0070C0"/>
                </a:solidFill>
              </a:rPr>
              <a:t>GMAIL</a:t>
            </a:r>
            <a:r>
              <a:rPr lang="sr-Latn-RS" sz="1800" dirty="0" smtClean="0">
                <a:solidFill>
                  <a:schemeClr val="tx1"/>
                </a:solidFill>
              </a:rPr>
              <a:t/>
            </a:r>
            <a:br>
              <a:rPr lang="sr-Latn-RS" sz="1800" dirty="0" smtClean="0">
                <a:solidFill>
                  <a:schemeClr val="tx1"/>
                </a:solidFill>
              </a:rPr>
            </a:br>
            <a:r>
              <a:rPr lang="sr-Latn-RS" sz="1800" dirty="0" smtClean="0">
                <a:solidFill>
                  <a:schemeClr val="tx1"/>
                </a:solidFill>
              </a:rPr>
              <a:t>-</a:t>
            </a:r>
            <a:r>
              <a:rPr lang="sr-Latn-RS" sz="1800" dirty="0" smtClean="0">
                <a:solidFill>
                  <a:srgbClr val="0070C0"/>
                </a:solidFill>
              </a:rPr>
              <a:t>YOUTUBE</a:t>
            </a:r>
            <a:r>
              <a:rPr lang="sr-Latn-RS" sz="1800" dirty="0" smtClean="0">
                <a:solidFill>
                  <a:schemeClr val="tx1"/>
                </a:solidFill>
              </a:rPr>
              <a:t/>
            </a:r>
            <a:br>
              <a:rPr lang="sr-Latn-RS" sz="1800" dirty="0" smtClean="0">
                <a:solidFill>
                  <a:schemeClr val="tx1"/>
                </a:solidFill>
              </a:rPr>
            </a:br>
            <a:r>
              <a:rPr lang="sr-Latn-RS" sz="1800" dirty="0" smtClean="0">
                <a:solidFill>
                  <a:schemeClr val="tx1"/>
                </a:solidFill>
              </a:rPr>
              <a:t>-</a:t>
            </a:r>
            <a:r>
              <a:rPr lang="sr-Latn-RS" sz="1800" dirty="0" smtClean="0">
                <a:solidFill>
                  <a:srgbClr val="0070C0"/>
                </a:solidFill>
              </a:rPr>
              <a:t>PINTEREST</a:t>
            </a:r>
            <a:r>
              <a:rPr lang="sr-Latn-RS" sz="2400" dirty="0" smtClean="0">
                <a:solidFill>
                  <a:schemeClr val="tx1"/>
                </a:solidFill>
              </a:rPr>
              <a:t/>
            </a:r>
            <a:br>
              <a:rPr lang="sr-Latn-RS" sz="2400" dirty="0" smtClean="0">
                <a:solidFill>
                  <a:schemeClr val="tx1"/>
                </a:solidFill>
              </a:rPr>
            </a:br>
            <a:r>
              <a:rPr lang="sr-Latn-RS" sz="2400" dirty="0" smtClean="0">
                <a:solidFill>
                  <a:srgbClr val="0070C0"/>
                </a:solidFill>
              </a:rPr>
              <a:t/>
            </a:r>
            <a:br>
              <a:rPr lang="sr-Latn-RS" sz="2400" dirty="0" smtClean="0">
                <a:solidFill>
                  <a:srgbClr val="0070C0"/>
                </a:solidFill>
              </a:rPr>
            </a:b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57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9468222" cy="86857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2703512"/>
            <a:ext cx="4824413" cy="3216275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713" y="2703512"/>
            <a:ext cx="5717824" cy="3216275"/>
          </a:xfrm>
        </p:spPr>
      </p:pic>
    </p:spTree>
    <p:extLst>
      <p:ext uri="{BB962C8B-B14F-4D97-AF65-F5344CB8AC3E}">
        <p14:creationId xmlns:p14="http://schemas.microsoft.com/office/powerpoint/2010/main" val="323879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801076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416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ДОПРИНОС ДРУШТВЕНИХ МРЕЖА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2000" dirty="0" smtClean="0"/>
              <a:t>ТОКОМ ПРЕТХОДНИХ НЕКОЛИКО ГОДИНА БЕЛЕЖИ СЕ КОНСТАНТНО И ЗНАЧАЈНО ПОВЕЋАЊЕ УДЕЛА У СВАКОДНЕВНОЈ КОМУНИКАЦИЈИ.</a:t>
            </a:r>
          </a:p>
          <a:p>
            <a:pPr algn="ctr"/>
            <a:r>
              <a:rPr lang="sr-Cyrl-RS" sz="2000" dirty="0" smtClean="0"/>
              <a:t>ДРУШТВЕНЕ МРЕЖЕ УТИЧУ НА РАЗВОЈ ПОСЛОВАЊА ТАКО ШТО НИЈЕДАН РЕСПЕКТАБИЛАН БИЗНИС У СВЕТУ ДАНАС СЕ НЕ ПЛАНИРА БЕЗ КОРИШЋЕЊА ДРУШТВЕНИХ МРЕЖА КАО ПРОМОТИВНОГ И МАРКЕТИНШКОГ АЛАТА.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874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ПОЗИТИВНЕ СТРАНЕ ДРУШТВЕНИХ МРЕЖА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Позитивне стране друштвених мрежа су:</a:t>
            </a:r>
          </a:p>
          <a:p>
            <a:r>
              <a:rPr lang="sr-Cyrl-RS" b="1" dirty="0"/>
              <a:t>-</a:t>
            </a:r>
            <a:r>
              <a:rPr lang="sr-Cyrl-RS" b="1" dirty="0" smtClean="0"/>
              <a:t>ОЛАКШАВАЈУ УЧЕЊЕ </a:t>
            </a:r>
          </a:p>
          <a:p>
            <a:r>
              <a:rPr lang="sr-Cyrl-RS" b="1" dirty="0" smtClean="0"/>
              <a:t>-СЛУЖЕ ЗА ИНФОРМИСАЊЕ </a:t>
            </a:r>
          </a:p>
          <a:p>
            <a:r>
              <a:rPr lang="sr-Cyrl-RS" b="1" dirty="0" smtClean="0"/>
              <a:t>-РАЗВИЈАЈУ КРЕАТИВНОСТ </a:t>
            </a:r>
          </a:p>
          <a:p>
            <a:r>
              <a:rPr lang="sr-Cyrl-RS" b="1" dirty="0" smtClean="0"/>
              <a:t>-РАЗОТКРИВАЈУ СТВАРАН СВЕТ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2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 Black" panose="020B0A04020102020204" pitchFamily="34" charset="0"/>
              </a:rPr>
              <a:t>Негативне стране друштвених мрежа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2400" dirty="0" smtClean="0"/>
              <a:t>Негативне стране су могућност губитка приватности, потенцијална завист од друштбених мрежа, негативно утичу на говор и правопис, временом се вештине стварне комуникације губе, пропаганда насиља, забрањених идеја...</a:t>
            </a:r>
          </a:p>
        </p:txBody>
      </p:sp>
    </p:spTree>
    <p:extLst>
      <p:ext uri="{BB962C8B-B14F-4D97-AF65-F5344CB8AC3E}">
        <p14:creationId xmlns:p14="http://schemas.microsoft.com/office/powerpoint/2010/main" val="359333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137</TotalTime>
  <Words>491</Words>
  <Application>Microsoft Office PowerPoint</Application>
  <PresentationFormat>Custom</PresentationFormat>
  <Paragraphs>44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Ion Boardroom</vt:lpstr>
      <vt:lpstr>Коришћење и значај примене друштвених мрежа</vt:lpstr>
      <vt:lpstr>ШТА СУ ТО ДРУШТВЕНЕ МРЕЖЕ</vt:lpstr>
      <vt:lpstr>Говорићемо о значају друштвених мрежа у савременом друштву</vt:lpstr>
      <vt:lpstr>Такође учење није изолован процес и одвија се паралелно са свакодневним активностима које обављају и наставници и студенти. Данашње генерације веома су активни корисници различитих интернет севиса  -FACEBOOK -TWITTER -SKYPE -GMAIL -YOUTUBE -PINTEREST  </vt:lpstr>
      <vt:lpstr>PowerPoint Presentation</vt:lpstr>
      <vt:lpstr>PowerPoint Presentation</vt:lpstr>
      <vt:lpstr>ДОПРИНОС ДРУШТВЕНИХ МРЕЖА :</vt:lpstr>
      <vt:lpstr>ПОЗИТИВНЕ СТРАНЕ ДРУШТВЕНИХ МРЕЖА</vt:lpstr>
      <vt:lpstr>Негативне стране друштвених мрежа</vt:lpstr>
      <vt:lpstr>ЗАВИСНОСТ ОД ДРУШТВЕНИХ МРЕЖА </vt:lpstr>
      <vt:lpstr>  ПРЕДНОСТИ                   НЕДОСТАТЦИ </vt:lpstr>
      <vt:lpstr>ПОВЕЋАН НИВО УМОРА И СТРЕСА </vt:lpstr>
      <vt:lpstr>PowerPoint Presentation</vt:lpstr>
      <vt:lpstr>ХВАЛА ВАМ НА ПАЖЊИ!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Коришћење и значај примене друштвених мрежа</dc:title>
  <dc:creator>Uros</dc:creator>
  <cp:lastModifiedBy>My Comp</cp:lastModifiedBy>
  <cp:revision>16</cp:revision>
  <dcterms:created xsi:type="dcterms:W3CDTF">2021-12-11T12:48:30Z</dcterms:created>
  <dcterms:modified xsi:type="dcterms:W3CDTF">2021-12-15T23:38:57Z</dcterms:modified>
</cp:coreProperties>
</file>